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00" y="-102"/>
      </p:cViewPr>
      <p:guideLst>
        <p:guide orient="horz" pos="2160"/>
        <p:guide pos="288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4DC43F-97E2-47DA-A9F5-97928E8C0D3E}" type="datetimeFigureOut">
              <a:rPr lang="en-GB" smtClean="0"/>
              <a:t>04/06/2021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E7ED41-5F53-4021-A370-2A3C7D931658}" type="slidenum">
              <a:rPr lang="en-GB" smtClean="0"/>
              <a:t>‹#›</a:t>
            </a:fld>
            <a:endParaRPr lang="en-GB"/>
          </a:p>
        </p:txBody>
      </p:sp>
    </p:spTree>
    <p:extLst>
      <p:ext uri="{BB962C8B-B14F-4D97-AF65-F5344CB8AC3E}">
        <p14:creationId xmlns:p14="http://schemas.microsoft.com/office/powerpoint/2010/main" val="4288952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GB" dirty="0" smtClean="0">
                <a:latin typeface="Times New Roman" panose="02020603050405020304" pitchFamily="18" charset="0"/>
                <a:cs typeface="Times New Roman" panose="02020603050405020304" pitchFamily="18" charset="0"/>
              </a:rPr>
              <a:t>Special</a:t>
            </a:r>
            <a:r>
              <a:rPr lang="en-GB" baseline="0" dirty="0" smtClean="0">
                <a:latin typeface="Times New Roman" panose="02020603050405020304" pitchFamily="18" charset="0"/>
                <a:cs typeface="Times New Roman" panose="02020603050405020304" pitchFamily="18" charset="0"/>
              </a:rPr>
              <a:t> education is vital because it allows academicians to gain perfect knowledge on how to deal with disabled children. However, this does not mean that they should not be treated equally to other children who lack disabilities. In both cases, love and care is needed. </a:t>
            </a:r>
            <a:endParaRPr lang="en-GB"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3E7ED41-5F53-4021-A370-2A3C7D931658}" type="slidenum">
              <a:rPr lang="en-GB" smtClean="0"/>
              <a:t>2</a:t>
            </a:fld>
            <a:endParaRPr lang="en-GB"/>
          </a:p>
        </p:txBody>
      </p:sp>
    </p:spTree>
    <p:extLst>
      <p:ext uri="{BB962C8B-B14F-4D97-AF65-F5344CB8AC3E}">
        <p14:creationId xmlns:p14="http://schemas.microsoft.com/office/powerpoint/2010/main" val="784056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Times New Roman" panose="02020603050405020304" pitchFamily="18" charset="0"/>
                <a:cs typeface="Times New Roman" panose="02020603050405020304" pitchFamily="18" charset="0"/>
              </a:rPr>
              <a:t>Disabled children need special facilities to ease their adaptability</a:t>
            </a:r>
            <a:r>
              <a:rPr lang="en-GB" sz="1200" baseline="0" dirty="0" smtClean="0">
                <a:latin typeface="Times New Roman" panose="02020603050405020304" pitchFamily="18" charset="0"/>
                <a:cs typeface="Times New Roman" panose="02020603050405020304" pitchFamily="18" charset="0"/>
              </a:rPr>
              <a:t> to the school environment. Disabled children can be identified through their health history of the personal detail forms they fill whenever they are in session. </a:t>
            </a:r>
            <a:endParaRPr lang="en-GB" sz="1200" dirty="0" smtClean="0">
              <a:latin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23E7ED41-5F53-4021-A370-2A3C7D931658}" type="slidenum">
              <a:rPr lang="en-GB" smtClean="0"/>
              <a:t>3</a:t>
            </a:fld>
            <a:endParaRPr lang="en-GB"/>
          </a:p>
        </p:txBody>
      </p:sp>
    </p:spTree>
    <p:extLst>
      <p:ext uri="{BB962C8B-B14F-4D97-AF65-F5344CB8AC3E}">
        <p14:creationId xmlns:p14="http://schemas.microsoft.com/office/powerpoint/2010/main" val="582284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Response to Intervention is carried out in three-tiers</a:t>
            </a:r>
            <a:r>
              <a:rPr lang="en-GB" baseline="0" dirty="0" smtClean="0"/>
              <a:t> which are </a:t>
            </a:r>
            <a:r>
              <a:rPr lang="en-GB" sz="1200" baseline="0" dirty="0" smtClean="0">
                <a:latin typeface="Times New Roman" panose="02020603050405020304" pitchFamily="18" charset="0"/>
                <a:cs typeface="Times New Roman" panose="02020603050405020304" pitchFamily="18" charset="0"/>
              </a:rPr>
              <a:t>h</a:t>
            </a:r>
            <a:r>
              <a:rPr lang="en-GB" sz="1200" dirty="0" smtClean="0">
                <a:latin typeface="Times New Roman" panose="02020603050405020304" pitchFamily="18" charset="0"/>
                <a:cs typeface="Times New Roman" panose="02020603050405020304" pitchFamily="18" charset="0"/>
              </a:rPr>
              <a:t>igh qualified gauging of the health, targeted and intensive interventions. All</a:t>
            </a:r>
            <a:r>
              <a:rPr lang="en-GB" sz="1200" baseline="0" dirty="0" smtClean="0">
                <a:latin typeface="Times New Roman" panose="02020603050405020304" pitchFamily="18" charset="0"/>
                <a:cs typeface="Times New Roman" panose="02020603050405020304" pitchFamily="18" charset="0"/>
              </a:rPr>
              <a:t> </a:t>
            </a:r>
            <a:r>
              <a:rPr lang="en-GB" sz="1200" dirty="0" smtClean="0">
                <a:latin typeface="Times New Roman" panose="02020603050405020304" pitchFamily="18" charset="0"/>
                <a:cs typeface="Times New Roman" panose="02020603050405020304" pitchFamily="18" charset="0"/>
              </a:rPr>
              <a:t>this are done in an</a:t>
            </a:r>
            <a:r>
              <a:rPr lang="en-GB" sz="1200" baseline="0" dirty="0" smtClean="0">
                <a:latin typeface="Times New Roman" panose="02020603050405020304" pitchFamily="18" charset="0"/>
                <a:cs typeface="Times New Roman" panose="02020603050405020304" pitchFamily="18" charset="0"/>
              </a:rPr>
              <a:t> attempt to evaluate which disabled child requires a referral.</a:t>
            </a:r>
            <a:r>
              <a:rPr lang="en-GB" sz="1200" dirty="0" smtClean="0">
                <a:latin typeface="Times New Roman" panose="02020603050405020304" pitchFamily="18" charset="0"/>
                <a:cs typeface="Times New Roman" panose="02020603050405020304" pitchFamily="18" charset="0"/>
              </a:rPr>
              <a:t> </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23E7ED41-5F53-4021-A370-2A3C7D931658}" type="slidenum">
              <a:rPr lang="en-GB" smtClean="0"/>
              <a:t>4</a:t>
            </a:fld>
            <a:endParaRPr lang="en-GB"/>
          </a:p>
        </p:txBody>
      </p:sp>
    </p:spTree>
    <p:extLst>
      <p:ext uri="{BB962C8B-B14F-4D97-AF65-F5344CB8AC3E}">
        <p14:creationId xmlns:p14="http://schemas.microsoft.com/office/powerpoint/2010/main" val="3133211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smtClean="0">
                <a:latin typeface="Times New Roman" panose="02020603050405020304" pitchFamily="18" charset="0"/>
                <a:cs typeface="Times New Roman" panose="02020603050405020304" pitchFamily="18" charset="0"/>
              </a:rPr>
              <a:t>MTSS</a:t>
            </a:r>
            <a:r>
              <a:rPr lang="en-GB" sz="2400" baseline="0" dirty="0" smtClean="0">
                <a:latin typeface="Times New Roman" panose="02020603050405020304" pitchFamily="18" charset="0"/>
                <a:cs typeface="Times New Roman" panose="02020603050405020304" pitchFamily="18" charset="0"/>
              </a:rPr>
              <a:t> is a technique which is used to find out the most struggling disable children through the use of two tiers only. The tiers are universal instructions and targeted interventions. </a:t>
            </a:r>
            <a:endParaRPr lang="en-GB"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3E7ED41-5F53-4021-A370-2A3C7D931658}" type="slidenum">
              <a:rPr lang="en-GB" smtClean="0"/>
              <a:t>5</a:t>
            </a:fld>
            <a:endParaRPr lang="en-GB"/>
          </a:p>
        </p:txBody>
      </p:sp>
    </p:spTree>
    <p:extLst>
      <p:ext uri="{BB962C8B-B14F-4D97-AF65-F5344CB8AC3E}">
        <p14:creationId xmlns:p14="http://schemas.microsoft.com/office/powerpoint/2010/main" val="3955240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referral of disabled children would be characterized s their acceptance into special need schools. This is done after the evaluation of</a:t>
            </a:r>
            <a:r>
              <a:rPr lang="en-GB" baseline="0" dirty="0" smtClean="0"/>
              <a:t> the information that is offered by the parents or guardians. </a:t>
            </a:r>
            <a:endParaRPr lang="en-GB" dirty="0"/>
          </a:p>
        </p:txBody>
      </p:sp>
      <p:sp>
        <p:nvSpPr>
          <p:cNvPr id="4" name="Slide Number Placeholder 3"/>
          <p:cNvSpPr>
            <a:spLocks noGrp="1"/>
          </p:cNvSpPr>
          <p:nvPr>
            <p:ph type="sldNum" sz="quarter" idx="10"/>
          </p:nvPr>
        </p:nvSpPr>
        <p:spPr/>
        <p:txBody>
          <a:bodyPr/>
          <a:lstStyle/>
          <a:p>
            <a:fld id="{23E7ED41-5F53-4021-A370-2A3C7D931658}" type="slidenum">
              <a:rPr lang="en-GB" smtClean="0"/>
              <a:t>6</a:t>
            </a:fld>
            <a:endParaRPr lang="en-GB"/>
          </a:p>
        </p:txBody>
      </p:sp>
    </p:spTree>
    <p:extLst>
      <p:ext uri="{BB962C8B-B14F-4D97-AF65-F5344CB8AC3E}">
        <p14:creationId xmlns:p14="http://schemas.microsoft.com/office/powerpoint/2010/main" val="4026778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Times New Roman" panose="02020603050405020304" pitchFamily="18" charset="0"/>
                <a:cs typeface="Times New Roman" panose="02020603050405020304" pitchFamily="18" charset="0"/>
              </a:rPr>
              <a:t>Eligibility</a:t>
            </a:r>
            <a:r>
              <a:rPr lang="en-GB" baseline="0" dirty="0" smtClean="0">
                <a:latin typeface="Times New Roman" panose="02020603050405020304" pitchFamily="18" charset="0"/>
                <a:cs typeface="Times New Roman" panose="02020603050405020304" pitchFamily="18" charset="0"/>
              </a:rPr>
              <a:t> is finding out whether students are really disabled. Health assessment or physical tests </a:t>
            </a:r>
            <a:r>
              <a:rPr lang="en-GB" dirty="0" smtClean="0">
                <a:latin typeface="Times New Roman" panose="02020603050405020304" pitchFamily="18" charset="0"/>
                <a:cs typeface="Times New Roman" panose="02020603050405020304" pitchFamily="18" charset="0"/>
              </a:rPr>
              <a:t>can be used to find</a:t>
            </a:r>
            <a:r>
              <a:rPr lang="en-GB" baseline="0" dirty="0" smtClean="0">
                <a:latin typeface="Times New Roman" panose="02020603050405020304" pitchFamily="18" charset="0"/>
                <a:cs typeface="Times New Roman" panose="02020603050405020304" pitchFamily="18" charset="0"/>
              </a:rPr>
              <a:t> out whether students are eligible.</a:t>
            </a:r>
            <a:endParaRPr lang="en-GB"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3E7ED41-5F53-4021-A370-2A3C7D931658}" type="slidenum">
              <a:rPr lang="en-GB" smtClean="0"/>
              <a:t>7</a:t>
            </a:fld>
            <a:endParaRPr lang="en-GB"/>
          </a:p>
        </p:txBody>
      </p:sp>
    </p:spTree>
    <p:extLst>
      <p:ext uri="{BB962C8B-B14F-4D97-AF65-F5344CB8AC3E}">
        <p14:creationId xmlns:p14="http://schemas.microsoft.com/office/powerpoint/2010/main" val="3365073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E1B15E5-47A9-42B3-BE15-798BDB2C41B6}" type="datetimeFigureOut">
              <a:rPr lang="en-GB" smtClean="0"/>
              <a:t>04/06/2021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DC1691-2D28-4ED0-BF60-52318A40D67C}" type="slidenum">
              <a:rPr lang="en-GB" smtClean="0"/>
              <a:t>‹#›</a:t>
            </a:fld>
            <a:endParaRPr lang="en-GB"/>
          </a:p>
        </p:txBody>
      </p:sp>
    </p:spTree>
    <p:extLst>
      <p:ext uri="{BB962C8B-B14F-4D97-AF65-F5344CB8AC3E}">
        <p14:creationId xmlns:p14="http://schemas.microsoft.com/office/powerpoint/2010/main" val="105179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1B15E5-47A9-42B3-BE15-798BDB2C41B6}" type="datetimeFigureOut">
              <a:rPr lang="en-GB" smtClean="0"/>
              <a:t>04/06/2021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DC1691-2D28-4ED0-BF60-52318A40D67C}" type="slidenum">
              <a:rPr lang="en-GB" smtClean="0"/>
              <a:t>‹#›</a:t>
            </a:fld>
            <a:endParaRPr lang="en-GB"/>
          </a:p>
        </p:txBody>
      </p:sp>
    </p:spTree>
    <p:extLst>
      <p:ext uri="{BB962C8B-B14F-4D97-AF65-F5344CB8AC3E}">
        <p14:creationId xmlns:p14="http://schemas.microsoft.com/office/powerpoint/2010/main" val="92665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1B15E5-47A9-42B3-BE15-798BDB2C41B6}" type="datetimeFigureOut">
              <a:rPr lang="en-GB" smtClean="0"/>
              <a:t>04/06/2021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DC1691-2D28-4ED0-BF60-52318A40D67C}" type="slidenum">
              <a:rPr lang="en-GB" smtClean="0"/>
              <a:t>‹#›</a:t>
            </a:fld>
            <a:endParaRPr lang="en-GB"/>
          </a:p>
        </p:txBody>
      </p:sp>
    </p:spTree>
    <p:extLst>
      <p:ext uri="{BB962C8B-B14F-4D97-AF65-F5344CB8AC3E}">
        <p14:creationId xmlns:p14="http://schemas.microsoft.com/office/powerpoint/2010/main" val="1788487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1B15E5-47A9-42B3-BE15-798BDB2C41B6}" type="datetimeFigureOut">
              <a:rPr lang="en-GB" smtClean="0"/>
              <a:t>04/06/2021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DC1691-2D28-4ED0-BF60-52318A40D67C}" type="slidenum">
              <a:rPr lang="en-GB" smtClean="0"/>
              <a:t>‹#›</a:t>
            </a:fld>
            <a:endParaRPr lang="en-GB"/>
          </a:p>
        </p:txBody>
      </p:sp>
    </p:spTree>
    <p:extLst>
      <p:ext uri="{BB962C8B-B14F-4D97-AF65-F5344CB8AC3E}">
        <p14:creationId xmlns:p14="http://schemas.microsoft.com/office/powerpoint/2010/main" val="3837508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1B15E5-47A9-42B3-BE15-798BDB2C41B6}" type="datetimeFigureOut">
              <a:rPr lang="en-GB" smtClean="0"/>
              <a:t>04/06/2021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DC1691-2D28-4ED0-BF60-52318A40D67C}" type="slidenum">
              <a:rPr lang="en-GB" smtClean="0"/>
              <a:t>‹#›</a:t>
            </a:fld>
            <a:endParaRPr lang="en-GB"/>
          </a:p>
        </p:txBody>
      </p:sp>
    </p:spTree>
    <p:extLst>
      <p:ext uri="{BB962C8B-B14F-4D97-AF65-F5344CB8AC3E}">
        <p14:creationId xmlns:p14="http://schemas.microsoft.com/office/powerpoint/2010/main" val="4286170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E1B15E5-47A9-42B3-BE15-798BDB2C41B6}" type="datetimeFigureOut">
              <a:rPr lang="en-GB" smtClean="0"/>
              <a:t>04/06/2021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DC1691-2D28-4ED0-BF60-52318A40D67C}" type="slidenum">
              <a:rPr lang="en-GB" smtClean="0"/>
              <a:t>‹#›</a:t>
            </a:fld>
            <a:endParaRPr lang="en-GB"/>
          </a:p>
        </p:txBody>
      </p:sp>
    </p:spTree>
    <p:extLst>
      <p:ext uri="{BB962C8B-B14F-4D97-AF65-F5344CB8AC3E}">
        <p14:creationId xmlns:p14="http://schemas.microsoft.com/office/powerpoint/2010/main" val="4100436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E1B15E5-47A9-42B3-BE15-798BDB2C41B6}" type="datetimeFigureOut">
              <a:rPr lang="en-GB" smtClean="0"/>
              <a:t>04/06/2021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DC1691-2D28-4ED0-BF60-52318A40D67C}" type="slidenum">
              <a:rPr lang="en-GB" smtClean="0"/>
              <a:t>‹#›</a:t>
            </a:fld>
            <a:endParaRPr lang="en-GB"/>
          </a:p>
        </p:txBody>
      </p:sp>
    </p:spTree>
    <p:extLst>
      <p:ext uri="{BB962C8B-B14F-4D97-AF65-F5344CB8AC3E}">
        <p14:creationId xmlns:p14="http://schemas.microsoft.com/office/powerpoint/2010/main" val="2372581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E1B15E5-47A9-42B3-BE15-798BDB2C41B6}" type="datetimeFigureOut">
              <a:rPr lang="en-GB" smtClean="0"/>
              <a:t>04/06/2021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DC1691-2D28-4ED0-BF60-52318A40D67C}" type="slidenum">
              <a:rPr lang="en-GB" smtClean="0"/>
              <a:t>‹#›</a:t>
            </a:fld>
            <a:endParaRPr lang="en-GB"/>
          </a:p>
        </p:txBody>
      </p:sp>
    </p:spTree>
    <p:extLst>
      <p:ext uri="{BB962C8B-B14F-4D97-AF65-F5344CB8AC3E}">
        <p14:creationId xmlns:p14="http://schemas.microsoft.com/office/powerpoint/2010/main" val="3804498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B15E5-47A9-42B3-BE15-798BDB2C41B6}" type="datetimeFigureOut">
              <a:rPr lang="en-GB" smtClean="0"/>
              <a:t>04/06/2021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DC1691-2D28-4ED0-BF60-52318A40D67C}" type="slidenum">
              <a:rPr lang="en-GB" smtClean="0"/>
              <a:t>‹#›</a:t>
            </a:fld>
            <a:endParaRPr lang="en-GB"/>
          </a:p>
        </p:txBody>
      </p:sp>
    </p:spTree>
    <p:extLst>
      <p:ext uri="{BB962C8B-B14F-4D97-AF65-F5344CB8AC3E}">
        <p14:creationId xmlns:p14="http://schemas.microsoft.com/office/powerpoint/2010/main" val="3378707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B15E5-47A9-42B3-BE15-798BDB2C41B6}" type="datetimeFigureOut">
              <a:rPr lang="en-GB" smtClean="0"/>
              <a:t>04/06/2021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DC1691-2D28-4ED0-BF60-52318A40D67C}" type="slidenum">
              <a:rPr lang="en-GB" smtClean="0"/>
              <a:t>‹#›</a:t>
            </a:fld>
            <a:endParaRPr lang="en-GB"/>
          </a:p>
        </p:txBody>
      </p:sp>
    </p:spTree>
    <p:extLst>
      <p:ext uri="{BB962C8B-B14F-4D97-AF65-F5344CB8AC3E}">
        <p14:creationId xmlns:p14="http://schemas.microsoft.com/office/powerpoint/2010/main" val="3367692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B15E5-47A9-42B3-BE15-798BDB2C41B6}" type="datetimeFigureOut">
              <a:rPr lang="en-GB" smtClean="0"/>
              <a:t>04/06/2021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DC1691-2D28-4ED0-BF60-52318A40D67C}" type="slidenum">
              <a:rPr lang="en-GB" smtClean="0"/>
              <a:t>‹#›</a:t>
            </a:fld>
            <a:endParaRPr lang="en-GB"/>
          </a:p>
        </p:txBody>
      </p:sp>
    </p:spTree>
    <p:extLst>
      <p:ext uri="{BB962C8B-B14F-4D97-AF65-F5344CB8AC3E}">
        <p14:creationId xmlns:p14="http://schemas.microsoft.com/office/powerpoint/2010/main" val="1716068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1B15E5-47A9-42B3-BE15-798BDB2C41B6}" type="datetimeFigureOut">
              <a:rPr lang="en-GB" smtClean="0"/>
              <a:t>04/06/2021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DC1691-2D28-4ED0-BF60-52318A40D67C}" type="slidenum">
              <a:rPr lang="en-GB" smtClean="0"/>
              <a:t>‹#›</a:t>
            </a:fld>
            <a:endParaRPr lang="en-GB"/>
          </a:p>
        </p:txBody>
      </p:sp>
    </p:spTree>
    <p:extLst>
      <p:ext uri="{BB962C8B-B14F-4D97-AF65-F5344CB8AC3E}">
        <p14:creationId xmlns:p14="http://schemas.microsoft.com/office/powerpoint/2010/main" val="3774772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476672"/>
            <a:ext cx="8492480" cy="792088"/>
          </a:xfrm>
        </p:spPr>
        <p:txBody>
          <a:bodyPr>
            <a:normAutofit/>
          </a:bodyPr>
          <a:lstStyle/>
          <a:p>
            <a:r>
              <a:rPr lang="en-GB" sz="3200" b="1" dirty="0" smtClean="0">
                <a:solidFill>
                  <a:srgbClr val="C00000"/>
                </a:solidFill>
                <a:latin typeface="Times New Roman" panose="02020603050405020304" pitchFamily="18" charset="0"/>
                <a:cs typeface="Times New Roman" panose="02020603050405020304" pitchFamily="18" charset="0"/>
              </a:rPr>
              <a:t>SPECIAL NEEDS AND DISABILITIES</a:t>
            </a:r>
            <a:endParaRPr lang="en-GB" sz="3200" b="1"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39552" y="5000402"/>
            <a:ext cx="7848872" cy="923330"/>
          </a:xfrm>
          <a:prstGeom prst="rect">
            <a:avLst/>
          </a:prstGeom>
          <a:solidFill>
            <a:schemeClr val="accent5">
              <a:lumMod val="40000"/>
              <a:lumOff val="60000"/>
            </a:schemeClr>
          </a:solidFill>
        </p:spPr>
        <p:txBody>
          <a:bodyPr wrap="square" rtlCol="0">
            <a:spAutoFit/>
          </a:bodyPr>
          <a:lstStyle/>
          <a:p>
            <a:r>
              <a:rPr lang="en-GB" dirty="0" smtClean="0"/>
              <a:t>Name</a:t>
            </a:r>
          </a:p>
          <a:p>
            <a:r>
              <a:rPr lang="en-GB" dirty="0" smtClean="0"/>
              <a:t>Date</a:t>
            </a:r>
          </a:p>
          <a:p>
            <a:r>
              <a:rPr lang="en-GB" dirty="0" smtClean="0"/>
              <a:t>Institution Affiliation</a:t>
            </a: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484785"/>
            <a:ext cx="6552728" cy="2520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8502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1263" y="1124744"/>
            <a:ext cx="418147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293096"/>
            <a:ext cx="7056784"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0540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a:bodyPr>
          <a:lstStyle/>
          <a:p>
            <a:r>
              <a:rPr lang="en-GB" b="1" dirty="0" smtClean="0">
                <a:solidFill>
                  <a:srgbClr val="C00000"/>
                </a:solidFill>
                <a:latin typeface="Times New Roman" panose="02020603050405020304" pitchFamily="18" charset="0"/>
                <a:cs typeface="Times New Roman" panose="02020603050405020304" pitchFamily="18" charset="0"/>
              </a:rPr>
              <a:t>INTRODUCTION </a:t>
            </a:r>
            <a:endParaRPr lang="en-GB" b="1"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23528" y="1556792"/>
            <a:ext cx="4680520" cy="5262979"/>
          </a:xfrm>
          <a:prstGeom prst="rect">
            <a:avLst/>
          </a:prstGeom>
          <a:solidFill>
            <a:schemeClr val="accent5">
              <a:lumMod val="40000"/>
              <a:lumOff val="60000"/>
            </a:schemeClr>
          </a:solidFill>
        </p:spPr>
        <p:txBody>
          <a:bodyPr wrap="square" rtlCol="0">
            <a:spAutoFit/>
          </a:bodyPr>
          <a:lstStyle/>
          <a:p>
            <a:pPr marL="285750" indent="-285750">
              <a:buFont typeface="Wingdings" panose="05000000000000000000" pitchFamily="2" charset="2"/>
              <a:buChar char="v"/>
            </a:pPr>
            <a:r>
              <a:rPr lang="en-GB" sz="2400" dirty="0" smtClean="0">
                <a:latin typeface="Times New Roman" panose="02020603050405020304" pitchFamily="18" charset="0"/>
                <a:cs typeface="Times New Roman" panose="02020603050405020304" pitchFamily="18" charset="0"/>
              </a:rPr>
              <a:t>Special education is a learning process (</a:t>
            </a:r>
            <a:r>
              <a:rPr lang="en-GB" sz="2400" dirty="0" smtClean="0">
                <a:latin typeface="Times New Roman" panose="02020603050405020304" pitchFamily="18" charset="0"/>
                <a:cs typeface="Times New Roman" panose="02020603050405020304" pitchFamily="18" charset="0"/>
              </a:rPr>
              <a:t>Johnsen et al., 2021)</a:t>
            </a:r>
            <a:r>
              <a:rPr lang="en-GB" sz="2400"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v"/>
            </a:pPr>
            <a:r>
              <a:rPr lang="en-GB" sz="2400" dirty="0" smtClean="0">
                <a:latin typeface="Times New Roman" panose="02020603050405020304" pitchFamily="18" charset="0"/>
                <a:cs typeface="Times New Roman" panose="02020603050405020304" pitchFamily="18" charset="0"/>
              </a:rPr>
              <a:t>It enables tutors to understand and guide disabled children. </a:t>
            </a:r>
          </a:p>
          <a:p>
            <a:pPr marL="285750" indent="-285750">
              <a:buFont typeface="Wingdings" panose="05000000000000000000" pitchFamily="2" charset="2"/>
              <a:buChar char="v"/>
            </a:pPr>
            <a:r>
              <a:rPr lang="en-GB" sz="2400" dirty="0" smtClean="0">
                <a:latin typeface="Times New Roman" panose="02020603050405020304" pitchFamily="18" charset="0"/>
                <a:cs typeface="Times New Roman" panose="02020603050405020304" pitchFamily="18" charset="0"/>
              </a:rPr>
              <a:t>Disabilities manifest themselves in children differently.</a:t>
            </a:r>
          </a:p>
          <a:p>
            <a:pPr marL="285750" indent="-285750">
              <a:buFont typeface="Wingdings" panose="05000000000000000000" pitchFamily="2" charset="2"/>
              <a:buChar char="v"/>
            </a:pPr>
            <a:r>
              <a:rPr lang="en-GB" sz="2400" dirty="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They can be classified as either physical or mental. </a:t>
            </a:r>
          </a:p>
          <a:p>
            <a:pPr marL="285750" indent="-285750">
              <a:buFont typeface="Wingdings" panose="05000000000000000000" pitchFamily="2" charset="2"/>
              <a:buChar char="v"/>
            </a:pPr>
            <a:r>
              <a:rPr lang="en-GB" sz="2400" dirty="0" smtClean="0">
                <a:latin typeface="Times New Roman" panose="02020603050405020304" pitchFamily="18" charset="0"/>
                <a:cs typeface="Times New Roman" panose="02020603050405020304" pitchFamily="18" charset="0"/>
              </a:rPr>
              <a:t>Disabled children need to be treated equally to non-disabled ones.</a:t>
            </a:r>
          </a:p>
          <a:p>
            <a:pPr marL="285750" indent="-285750">
              <a:buFont typeface="Wingdings" panose="05000000000000000000" pitchFamily="2" charset="2"/>
              <a:buChar char="v"/>
            </a:pPr>
            <a:r>
              <a:rPr lang="en-GB" sz="2400" dirty="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Tender love and care is needed from the tutors all through the learning process.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4920" y="1556791"/>
            <a:ext cx="3729568" cy="5262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5769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Autofit/>
          </a:bodyPr>
          <a:lstStyle/>
          <a:p>
            <a:r>
              <a:rPr lang="en-GB" sz="3200" b="1" dirty="0" smtClean="0">
                <a:solidFill>
                  <a:srgbClr val="C00000"/>
                </a:solidFill>
                <a:latin typeface="Times New Roman" panose="02020603050405020304" pitchFamily="18" charset="0"/>
                <a:cs typeface="Times New Roman" panose="02020603050405020304" pitchFamily="18" charset="0"/>
              </a:rPr>
              <a:t>IDENTIFICATION OF INDIVIDUALS LIVING WITH DISABIITIES</a:t>
            </a:r>
            <a:endParaRPr lang="en-GB" sz="3200" b="1" dirty="0">
              <a:solidFill>
                <a:srgbClr val="C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51520" y="1372126"/>
            <a:ext cx="4752528" cy="4893647"/>
          </a:xfrm>
          <a:prstGeom prst="rect">
            <a:avLst/>
          </a:prstGeom>
          <a:solidFill>
            <a:schemeClr val="accent5">
              <a:lumMod val="40000"/>
              <a:lumOff val="60000"/>
            </a:schemeClr>
          </a:solidFill>
        </p:spPr>
        <p:txBody>
          <a:bodyPr wrap="square" rtlCol="0">
            <a:spAutoFit/>
          </a:bodyPr>
          <a:lstStyle/>
          <a:p>
            <a:pPr marL="285750" indent="-285750">
              <a:buFont typeface="Wingdings" panose="05000000000000000000" pitchFamily="2" charset="2"/>
              <a:buChar char="v"/>
            </a:pPr>
            <a:r>
              <a:rPr lang="en-GB" sz="2400" dirty="0" smtClean="0">
                <a:latin typeface="Times New Roman" panose="02020603050405020304" pitchFamily="18" charset="0"/>
                <a:cs typeface="Times New Roman" panose="02020603050405020304" pitchFamily="18" charset="0"/>
              </a:rPr>
              <a:t>Disabled individuals can be identified through their health history (</a:t>
            </a:r>
            <a:r>
              <a:rPr lang="en-GB" sz="2400" dirty="0" smtClean="0">
                <a:latin typeface="Times New Roman" panose="02020603050405020304" pitchFamily="18" charset="0"/>
                <a:cs typeface="Times New Roman" panose="02020603050405020304" pitchFamily="18" charset="0"/>
              </a:rPr>
              <a:t>Cipriano and Barnes, 2021)</a:t>
            </a:r>
            <a:r>
              <a:rPr lang="en-GB" sz="2400"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v"/>
            </a:pPr>
            <a:r>
              <a:rPr lang="en-GB" sz="2400" dirty="0" smtClean="0">
                <a:latin typeface="Times New Roman" panose="02020603050405020304" pitchFamily="18" charset="0"/>
                <a:cs typeface="Times New Roman" panose="02020603050405020304" pitchFamily="18" charset="0"/>
              </a:rPr>
              <a:t>This is realized through assessment. </a:t>
            </a:r>
          </a:p>
          <a:p>
            <a:pPr marL="285750" indent="-285750">
              <a:buFont typeface="Wingdings" panose="05000000000000000000" pitchFamily="2" charset="2"/>
              <a:buChar char="v"/>
            </a:pPr>
            <a:r>
              <a:rPr lang="en-GB" sz="2400" dirty="0" smtClean="0">
                <a:latin typeface="Times New Roman" panose="02020603050405020304" pitchFamily="18" charset="0"/>
                <a:cs typeface="Times New Roman" panose="02020603050405020304" pitchFamily="18" charset="0"/>
              </a:rPr>
              <a:t>The special education tutor is required to know all the students.</a:t>
            </a:r>
          </a:p>
          <a:p>
            <a:pPr marL="285750" indent="-285750">
              <a:buFont typeface="Wingdings" panose="05000000000000000000" pitchFamily="2" charset="2"/>
              <a:buChar char="v"/>
            </a:pPr>
            <a:r>
              <a:rPr lang="en-GB" sz="2400" dirty="0" smtClean="0">
                <a:latin typeface="Times New Roman" panose="02020603050405020304" pitchFamily="18" charset="0"/>
                <a:cs typeface="Times New Roman" panose="02020603050405020304" pitchFamily="18" charset="0"/>
              </a:rPr>
              <a:t>This is through </a:t>
            </a:r>
            <a:r>
              <a:rPr lang="en-GB" sz="2400" dirty="0" smtClean="0">
                <a:latin typeface="Times New Roman" panose="02020603050405020304" pitchFamily="18" charset="0"/>
                <a:cs typeface="Times New Roman" panose="02020603050405020304" pitchFamily="18" charset="0"/>
              </a:rPr>
              <a:t>personal </a:t>
            </a:r>
            <a:r>
              <a:rPr lang="en-GB" sz="2400" dirty="0" smtClean="0">
                <a:latin typeface="Times New Roman" panose="02020603050405020304" pitchFamily="18" charset="0"/>
                <a:cs typeface="Times New Roman" panose="02020603050405020304" pitchFamily="18" charset="0"/>
              </a:rPr>
              <a:t>details that are filled as their forms.</a:t>
            </a:r>
          </a:p>
          <a:p>
            <a:pPr marL="285750" indent="-285750">
              <a:buFont typeface="Wingdings" panose="05000000000000000000" pitchFamily="2" charset="2"/>
              <a:buChar char="v"/>
            </a:pPr>
            <a:r>
              <a:rPr lang="en-GB" sz="2400" dirty="0" smtClean="0">
                <a:latin typeface="Times New Roman" panose="02020603050405020304" pitchFamily="18" charset="0"/>
                <a:cs typeface="Times New Roman" panose="02020603050405020304" pitchFamily="18" charset="0"/>
              </a:rPr>
              <a:t>Forms should be issued on a regularly to ensure that the information is updated.</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372126"/>
            <a:ext cx="3744416" cy="4847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8646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a:noAutofit/>
          </a:bodyPr>
          <a:lstStyle/>
          <a:p>
            <a:r>
              <a:rPr lang="en-GB" sz="3200" b="1" dirty="0" smtClean="0">
                <a:solidFill>
                  <a:srgbClr val="C00000"/>
                </a:solidFill>
                <a:latin typeface="Times New Roman" panose="02020603050405020304" pitchFamily="18" charset="0"/>
                <a:cs typeface="Times New Roman" panose="02020603050405020304" pitchFamily="18" charset="0"/>
              </a:rPr>
              <a:t>RESPONSE TO INTERVENTION </a:t>
            </a:r>
            <a:endParaRPr lang="en-GB" sz="3200" b="1"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51520" y="1556792"/>
            <a:ext cx="4608512" cy="5262979"/>
          </a:xfrm>
          <a:prstGeom prst="rect">
            <a:avLst/>
          </a:prstGeom>
          <a:solidFill>
            <a:schemeClr val="accent5">
              <a:lumMod val="40000"/>
              <a:lumOff val="60000"/>
            </a:schemeClr>
          </a:solidFill>
        </p:spPr>
        <p:txBody>
          <a:bodyPr wrap="square" rtlCol="0">
            <a:spAutoFit/>
          </a:bodyPr>
          <a:lstStyle/>
          <a:p>
            <a:pPr marL="285750" indent="-285750">
              <a:buFont typeface="Wingdings" panose="05000000000000000000" pitchFamily="2" charset="2"/>
              <a:buChar char="v"/>
            </a:pPr>
            <a:r>
              <a:rPr lang="en-GB" sz="2400" dirty="0">
                <a:latin typeface="Times New Roman" panose="02020603050405020304" pitchFamily="18" charset="0"/>
                <a:cs typeface="Times New Roman" panose="02020603050405020304" pitchFamily="18" charset="0"/>
              </a:rPr>
              <a:t>Response to Intervention (RTI</a:t>
            </a:r>
            <a:r>
              <a:rPr lang="en-GB" sz="2400" dirty="0" smtClean="0">
                <a:latin typeface="Times New Roman" panose="02020603050405020304" pitchFamily="18" charset="0"/>
                <a:cs typeface="Times New Roman" panose="02020603050405020304" pitchFamily="18" charset="0"/>
              </a:rPr>
              <a:t>) is an analyzation process for </a:t>
            </a:r>
            <a:r>
              <a:rPr lang="en-GB" sz="2400" dirty="0">
                <a:latin typeface="Times New Roman" panose="02020603050405020304" pitchFamily="18" charset="0"/>
                <a:cs typeface="Times New Roman" panose="02020603050405020304" pitchFamily="18" charset="0"/>
              </a:rPr>
              <a:t>t</a:t>
            </a:r>
            <a:r>
              <a:rPr lang="en-GB" sz="2400" dirty="0" smtClean="0">
                <a:latin typeface="Times New Roman" panose="02020603050405020304" pitchFamily="18" charset="0"/>
                <a:cs typeface="Times New Roman" panose="02020603050405020304" pitchFamily="18" charset="0"/>
              </a:rPr>
              <a:t>he intensity of disabled needs.</a:t>
            </a:r>
          </a:p>
          <a:p>
            <a:pPr marL="285750" indent="-285750">
              <a:buFont typeface="Wingdings" panose="05000000000000000000" pitchFamily="2" charset="2"/>
              <a:buChar char="v"/>
            </a:pPr>
            <a:r>
              <a:rPr lang="en-GB" sz="2400" dirty="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The disabled students would be evaluated for referral.</a:t>
            </a:r>
          </a:p>
          <a:p>
            <a:pPr marL="285750" indent="-285750">
              <a:buFont typeface="Wingdings" panose="05000000000000000000" pitchFamily="2" charset="2"/>
              <a:buChar char="v"/>
            </a:pPr>
            <a:r>
              <a:rPr lang="en-GB" sz="2400" dirty="0" smtClean="0">
                <a:latin typeface="Times New Roman" panose="02020603050405020304" pitchFamily="18" charset="0"/>
                <a:cs typeface="Times New Roman" panose="02020603050405020304" pitchFamily="18" charset="0"/>
              </a:rPr>
              <a:t>It is done  through three use of three-tier which form RTI.</a:t>
            </a:r>
          </a:p>
          <a:p>
            <a:pPr marL="285750" indent="-285750">
              <a:buFont typeface="Wingdings" panose="05000000000000000000" pitchFamily="2" charset="2"/>
              <a:buChar char="v"/>
            </a:pPr>
            <a:r>
              <a:rPr lang="en-GB" sz="2400" dirty="0" smtClean="0">
                <a:latin typeface="Times New Roman" panose="02020603050405020304" pitchFamily="18" charset="0"/>
                <a:cs typeface="Times New Roman" panose="02020603050405020304" pitchFamily="18" charset="0"/>
              </a:rPr>
              <a:t>High qualified gauging of the health, targeted </a:t>
            </a:r>
            <a:r>
              <a:rPr lang="en-GB" sz="2400" dirty="0" smtClean="0">
                <a:latin typeface="Times New Roman" panose="02020603050405020304" pitchFamily="18" charset="0"/>
                <a:cs typeface="Times New Roman" panose="02020603050405020304" pitchFamily="18" charset="0"/>
              </a:rPr>
              <a:t>and intensive </a:t>
            </a:r>
            <a:r>
              <a:rPr lang="en-GB" sz="2400" dirty="0" smtClean="0">
                <a:latin typeface="Times New Roman" panose="02020603050405020304" pitchFamily="18" charset="0"/>
                <a:cs typeface="Times New Roman" panose="02020603050405020304" pitchFamily="18" charset="0"/>
              </a:rPr>
              <a:t>interventions are done.</a:t>
            </a:r>
          </a:p>
          <a:p>
            <a:pPr marL="285750" indent="-285750">
              <a:buFont typeface="Wingdings" panose="05000000000000000000" pitchFamily="2" charset="2"/>
              <a:buChar char="v"/>
            </a:pPr>
            <a:r>
              <a:rPr lang="en-GB" sz="2400" dirty="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All these processes intend to find out which disabled child needs more attention from the tutor than the other. </a:t>
            </a:r>
            <a:endParaRPr lang="en-GB" sz="24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556791"/>
            <a:ext cx="3960440" cy="5262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3948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C00000"/>
                </a:solidFill>
                <a:latin typeface="Times New Roman" panose="02020603050405020304" pitchFamily="18" charset="0"/>
                <a:cs typeface="Times New Roman" panose="02020603050405020304" pitchFamily="18" charset="0"/>
              </a:rPr>
              <a:t>Multi-Tiered System of Supports (MTSS</a:t>
            </a:r>
            <a:r>
              <a:rPr lang="en-GB" b="1" dirty="0" smtClean="0">
                <a:solidFill>
                  <a:srgbClr val="C00000"/>
                </a:solidFill>
                <a:latin typeface="Times New Roman" panose="02020603050405020304" pitchFamily="18" charset="0"/>
                <a:cs typeface="Times New Roman" panose="02020603050405020304" pitchFamily="18" charset="0"/>
              </a:rPr>
              <a:t>)</a:t>
            </a:r>
            <a:endParaRPr lang="en-GB" b="1" dirty="0">
              <a:solidFill>
                <a:srgbClr val="C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51520" y="1484784"/>
            <a:ext cx="4824536" cy="5262979"/>
          </a:xfrm>
          <a:prstGeom prst="rect">
            <a:avLst/>
          </a:prstGeom>
          <a:solidFill>
            <a:schemeClr val="accent5">
              <a:lumMod val="40000"/>
              <a:lumOff val="60000"/>
            </a:schemeClr>
          </a:solidFill>
        </p:spPr>
        <p:txBody>
          <a:bodyPr wrap="square" rtlCol="0">
            <a:spAutoFit/>
          </a:bodyPr>
          <a:lstStyle/>
          <a:p>
            <a:pPr marL="285750" indent="-285750">
              <a:buFont typeface="Wingdings" panose="05000000000000000000" pitchFamily="2" charset="2"/>
              <a:buChar char="v"/>
            </a:pPr>
            <a:r>
              <a:rPr lang="en-GB" sz="2400" dirty="0" smtClean="0">
                <a:latin typeface="Times New Roman" panose="02020603050405020304" pitchFamily="18" charset="0"/>
                <a:cs typeface="Times New Roman" panose="02020603050405020304" pitchFamily="18" charset="0"/>
              </a:rPr>
              <a:t> MTSS is an approach that </a:t>
            </a:r>
            <a:r>
              <a:rPr lang="en-GB" sz="2400" dirty="0">
                <a:latin typeface="Times New Roman" panose="02020603050405020304" pitchFamily="18" charset="0"/>
                <a:cs typeface="Times New Roman" panose="02020603050405020304" pitchFamily="18" charset="0"/>
              </a:rPr>
              <a:t>i</a:t>
            </a:r>
            <a:r>
              <a:rPr lang="en-GB" sz="2400" dirty="0" smtClean="0">
                <a:latin typeface="Times New Roman" panose="02020603050405020304" pitchFamily="18" charset="0"/>
                <a:cs typeface="Times New Roman" panose="02020603050405020304" pitchFamily="18" charset="0"/>
              </a:rPr>
              <a:t>s used  </a:t>
            </a:r>
          </a:p>
          <a:p>
            <a:r>
              <a:rPr lang="en-GB" sz="2400" dirty="0" smtClean="0">
                <a:latin typeface="Times New Roman" panose="02020603050405020304" pitchFamily="18" charset="0"/>
                <a:cs typeface="Times New Roman" panose="02020603050405020304" pitchFamily="18" charset="0"/>
              </a:rPr>
              <a:t>by tutors to find out the disabled children who need help.</a:t>
            </a:r>
          </a:p>
          <a:p>
            <a:pPr marL="342900" indent="-342900">
              <a:buFont typeface="Wingdings" panose="05000000000000000000" pitchFamily="2" charset="2"/>
              <a:buChar char="v"/>
            </a:pPr>
            <a:r>
              <a:rPr lang="en-GB" sz="2400" dirty="0">
                <a:latin typeface="Times New Roman" panose="02020603050405020304" pitchFamily="18" charset="0"/>
                <a:cs typeface="Times New Roman" panose="02020603050405020304" pitchFamily="18" charset="0"/>
              </a:rPr>
              <a:t>D</a:t>
            </a:r>
            <a:r>
              <a:rPr lang="en-GB" sz="2400" dirty="0" smtClean="0">
                <a:latin typeface="Times New Roman" panose="02020603050405020304" pitchFamily="18" charset="0"/>
                <a:cs typeface="Times New Roman" panose="02020603050405020304" pitchFamily="18" charset="0"/>
              </a:rPr>
              <a:t>isabled people tend to face so many struggles.</a:t>
            </a:r>
          </a:p>
          <a:p>
            <a:pPr marL="342900" indent="-342900">
              <a:buFont typeface="Wingdings" panose="05000000000000000000" pitchFamily="2" charset="2"/>
              <a:buChar char="v"/>
            </a:pPr>
            <a:r>
              <a:rPr lang="en-GB" sz="2400" dirty="0" smtClean="0">
                <a:latin typeface="Times New Roman" panose="02020603050405020304" pitchFamily="18" charset="0"/>
                <a:cs typeface="Times New Roman" panose="02020603050405020304" pitchFamily="18" charset="0"/>
              </a:rPr>
              <a:t>The approach identifies the people that need help the most</a:t>
            </a:r>
          </a:p>
          <a:p>
            <a:pPr marL="342900" indent="-342900">
              <a:buFont typeface="Wingdings" panose="05000000000000000000" pitchFamily="2" charset="2"/>
              <a:buChar char="v"/>
            </a:pPr>
            <a:r>
              <a:rPr lang="en-GB" sz="2400" dirty="0" smtClean="0">
                <a:latin typeface="Times New Roman" panose="02020603050405020304" pitchFamily="18" charset="0"/>
                <a:cs typeface="Times New Roman" panose="02020603050405020304" pitchFamily="18" charset="0"/>
              </a:rPr>
              <a:t>The technique has focused on using two tiers.</a:t>
            </a:r>
          </a:p>
          <a:p>
            <a:pPr marL="342900" indent="-342900">
              <a:buFont typeface="Wingdings" panose="05000000000000000000" pitchFamily="2" charset="2"/>
              <a:buChar char="v"/>
            </a:pPr>
            <a:r>
              <a:rPr lang="en-GB" sz="2400" dirty="0" smtClean="0">
                <a:latin typeface="Times New Roman" panose="02020603050405020304" pitchFamily="18" charset="0"/>
                <a:cs typeface="Times New Roman" panose="02020603050405020304" pitchFamily="18" charset="0"/>
              </a:rPr>
              <a:t>Universal instructions and targeted interventions are the two tiers used (</a:t>
            </a:r>
            <a:r>
              <a:rPr lang="en-GB" sz="2400" dirty="0" smtClean="0">
                <a:latin typeface="Times New Roman" panose="02020603050405020304" pitchFamily="18" charset="0"/>
                <a:cs typeface="Times New Roman" panose="02020603050405020304" pitchFamily="18" charset="0"/>
              </a:rPr>
              <a:t>Fleming and Cook, 2021)</a:t>
            </a:r>
            <a:r>
              <a:rPr lang="en-GB" sz="2400" dirty="0" smtClean="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v"/>
            </a:pPr>
            <a:r>
              <a:rPr lang="en-GB" sz="2400" dirty="0" smtClean="0">
                <a:latin typeface="Times New Roman" panose="02020603050405020304" pitchFamily="18" charset="0"/>
                <a:cs typeface="Times New Roman" panose="02020603050405020304" pitchFamily="18" charset="0"/>
              </a:rPr>
              <a:t>They both assist in identifying who needs help the most.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597193"/>
            <a:ext cx="3672408" cy="5150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6545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Autofit/>
          </a:bodyPr>
          <a:lstStyle/>
          <a:p>
            <a:r>
              <a:rPr lang="en-GB" sz="3200" b="1" dirty="0" smtClean="0">
                <a:solidFill>
                  <a:srgbClr val="C00000"/>
                </a:solidFill>
                <a:latin typeface="Times New Roman" panose="02020603050405020304" pitchFamily="18" charset="0"/>
                <a:cs typeface="Times New Roman" panose="02020603050405020304" pitchFamily="18" charset="0"/>
              </a:rPr>
              <a:t>REFERRAL OF DISABLED CHILDREN</a:t>
            </a:r>
            <a:endParaRPr lang="en-GB" sz="3200" b="1" dirty="0">
              <a:solidFill>
                <a:srgbClr val="C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95536" y="1412776"/>
            <a:ext cx="4752528" cy="5262979"/>
          </a:xfrm>
          <a:prstGeom prst="rect">
            <a:avLst/>
          </a:prstGeom>
          <a:solidFill>
            <a:schemeClr val="accent5">
              <a:lumMod val="40000"/>
              <a:lumOff val="60000"/>
            </a:schemeClr>
          </a:solidFill>
        </p:spPr>
        <p:txBody>
          <a:bodyPr wrap="square" rtlCol="0">
            <a:spAutoFit/>
          </a:bodyPr>
          <a:lstStyle/>
          <a:p>
            <a:pPr marL="285750" indent="-285750">
              <a:buFont typeface="Wingdings" panose="05000000000000000000" pitchFamily="2" charset="2"/>
              <a:buChar char="v"/>
            </a:pPr>
            <a:r>
              <a:rPr lang="en-GB" sz="2400" dirty="0" smtClean="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G</a:t>
            </a:r>
            <a:r>
              <a:rPr lang="en-GB" sz="2400" dirty="0" smtClean="0">
                <a:latin typeface="Times New Roman" panose="02020603050405020304" pitchFamily="18" charset="0"/>
                <a:cs typeface="Times New Roman" panose="02020603050405020304" pitchFamily="18" charset="0"/>
              </a:rPr>
              <a:t>uardians realize that their children need social attention at a tender age.</a:t>
            </a:r>
          </a:p>
          <a:p>
            <a:pPr marL="285750" indent="-285750">
              <a:buFont typeface="Wingdings" panose="05000000000000000000" pitchFamily="2" charset="2"/>
              <a:buChar char="v"/>
            </a:pPr>
            <a:r>
              <a:rPr lang="en-GB" sz="2400" dirty="0">
                <a:latin typeface="Times New Roman" panose="02020603050405020304" pitchFamily="18" charset="0"/>
                <a:cs typeface="Times New Roman" panose="02020603050405020304" pitchFamily="18" charset="0"/>
              </a:rPr>
              <a:t> T</a:t>
            </a:r>
            <a:r>
              <a:rPr lang="en-GB" sz="2400" dirty="0" smtClean="0">
                <a:latin typeface="Times New Roman" panose="02020603050405020304" pitchFamily="18" charset="0"/>
                <a:cs typeface="Times New Roman" panose="02020603050405020304" pitchFamily="18" charset="0"/>
              </a:rPr>
              <a:t>he special needs institution is contacted (</a:t>
            </a:r>
            <a:r>
              <a:rPr lang="en-GB" sz="2400" dirty="0" smtClean="0">
                <a:latin typeface="Times New Roman" panose="02020603050405020304" pitchFamily="18" charset="0"/>
                <a:cs typeface="Times New Roman" panose="02020603050405020304" pitchFamily="18" charset="0"/>
              </a:rPr>
              <a:t>Lockwood, et al., 2021)</a:t>
            </a:r>
            <a:r>
              <a:rPr lang="en-GB" sz="2400"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v"/>
            </a:pPr>
            <a:r>
              <a:rPr lang="en-GB" sz="2400" dirty="0">
                <a:latin typeface="Times New Roman" panose="02020603050405020304" pitchFamily="18" charset="0"/>
                <a:cs typeface="Times New Roman" panose="02020603050405020304" pitchFamily="18" charset="0"/>
              </a:rPr>
              <a:t>E</a:t>
            </a:r>
            <a:r>
              <a:rPr lang="en-GB" sz="2400" dirty="0" smtClean="0">
                <a:latin typeface="Times New Roman" panose="02020603050405020304" pitchFamily="18" charset="0"/>
                <a:cs typeface="Times New Roman" panose="02020603050405020304" pitchFamily="18" charset="0"/>
              </a:rPr>
              <a:t>valuation is conducted through MTSS or RTI. </a:t>
            </a:r>
          </a:p>
          <a:p>
            <a:pPr marL="285750" indent="-285750">
              <a:buFont typeface="Wingdings" panose="05000000000000000000" pitchFamily="2" charset="2"/>
              <a:buChar char="v"/>
            </a:pPr>
            <a:r>
              <a:rPr lang="en-GB" sz="2400" dirty="0" smtClean="0">
                <a:latin typeface="Times New Roman" panose="02020603050405020304" pitchFamily="18" charset="0"/>
                <a:cs typeface="Times New Roman" panose="02020603050405020304" pitchFamily="18" charset="0"/>
              </a:rPr>
              <a:t>Special need identification is the recognition of the needs that a disabled student has.</a:t>
            </a:r>
          </a:p>
          <a:p>
            <a:pPr marL="285750" indent="-285750">
              <a:buFont typeface="Wingdings" panose="05000000000000000000" pitchFamily="2" charset="2"/>
              <a:buChar char="v"/>
            </a:pPr>
            <a:r>
              <a:rPr lang="en-GB" sz="2400" dirty="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Special needs referral is the ability of an institution to accept disabled children. </a:t>
            </a:r>
            <a:endParaRPr lang="en-GB" sz="2400"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412775"/>
            <a:ext cx="3651870" cy="5262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73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C00000"/>
                </a:solidFill>
              </a:rPr>
              <a:t>E</a:t>
            </a:r>
            <a:r>
              <a:rPr lang="en-GB" b="1" dirty="0" smtClean="0">
                <a:solidFill>
                  <a:srgbClr val="C00000"/>
                </a:solidFill>
              </a:rPr>
              <a:t>LIGIBILITY FOR INDIVIDUALS WITH DISABILITIES</a:t>
            </a:r>
            <a:endParaRPr lang="en-GB" b="1" dirty="0">
              <a:solidFill>
                <a:srgbClr val="C00000"/>
              </a:solidFill>
            </a:endParaRPr>
          </a:p>
        </p:txBody>
      </p:sp>
      <p:sp>
        <p:nvSpPr>
          <p:cNvPr id="6" name="TextBox 5"/>
          <p:cNvSpPr txBox="1"/>
          <p:nvPr/>
        </p:nvSpPr>
        <p:spPr>
          <a:xfrm>
            <a:off x="251520" y="1700808"/>
            <a:ext cx="5112568" cy="4893647"/>
          </a:xfrm>
          <a:prstGeom prst="rect">
            <a:avLst/>
          </a:prstGeom>
          <a:solidFill>
            <a:schemeClr val="accent5">
              <a:lumMod val="40000"/>
              <a:lumOff val="60000"/>
            </a:schemeClr>
          </a:solidFill>
        </p:spPr>
        <p:txBody>
          <a:bodyPr wrap="square" rtlCol="0">
            <a:spAutoFit/>
          </a:bodyPr>
          <a:lstStyle/>
          <a:p>
            <a:pPr marL="285750" indent="-285750">
              <a:buFont typeface="Wingdings" panose="05000000000000000000" pitchFamily="2" charset="2"/>
              <a:buChar char="v"/>
            </a:pPr>
            <a:r>
              <a:rPr lang="en-GB" sz="2400" dirty="0" smtClean="0">
                <a:latin typeface="Times New Roman" panose="02020603050405020304" pitchFamily="18" charset="0"/>
                <a:cs typeface="Times New Roman" panose="02020603050405020304" pitchFamily="18" charset="0"/>
              </a:rPr>
              <a:t>Eligibility is the act of </a:t>
            </a:r>
            <a:r>
              <a:rPr lang="en-GB" sz="2400" dirty="0">
                <a:latin typeface="Times New Roman" panose="02020603050405020304" pitchFamily="18" charset="0"/>
                <a:cs typeface="Times New Roman" panose="02020603050405020304" pitchFamily="18" charset="0"/>
              </a:rPr>
              <a:t>f</a:t>
            </a:r>
            <a:r>
              <a:rPr lang="en-GB" sz="2400" dirty="0" smtClean="0">
                <a:latin typeface="Times New Roman" panose="02020603050405020304" pitchFamily="18" charset="0"/>
                <a:cs typeface="Times New Roman" panose="02020603050405020304" pitchFamily="18" charset="0"/>
              </a:rPr>
              <a:t>inding out whether it is actually true that a person is disabled.</a:t>
            </a:r>
          </a:p>
          <a:p>
            <a:pPr marL="285750" indent="-285750">
              <a:buFont typeface="Wingdings" panose="05000000000000000000" pitchFamily="2" charset="2"/>
              <a:buChar char="v"/>
            </a:pPr>
            <a:r>
              <a:rPr lang="en-GB" sz="2400" dirty="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This would be done visually if at all the disabilities are physical.</a:t>
            </a:r>
          </a:p>
          <a:p>
            <a:pPr marL="285750" indent="-285750">
              <a:buFont typeface="Wingdings" panose="05000000000000000000" pitchFamily="2" charset="2"/>
              <a:buChar char="v"/>
            </a:pPr>
            <a:r>
              <a:rPr lang="en-GB" sz="2400" dirty="0" smtClean="0">
                <a:latin typeface="Times New Roman" panose="02020603050405020304" pitchFamily="18" charset="0"/>
                <a:cs typeface="Times New Roman" panose="02020603050405020304" pitchFamily="18" charset="0"/>
              </a:rPr>
              <a:t>Eligibility would be established through health aassessme4nt tests to ascertain if a person is mentally disabled.</a:t>
            </a:r>
          </a:p>
          <a:p>
            <a:pPr marL="285750" indent="-285750">
              <a:buFont typeface="Wingdings" panose="05000000000000000000" pitchFamily="2" charset="2"/>
              <a:buChar char="v"/>
            </a:pPr>
            <a:r>
              <a:rPr lang="en-GB" sz="2400" dirty="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However, the tests would be done by evaluating whether the children can easily respond to the change within the environment.</a:t>
            </a:r>
            <a:endParaRPr lang="en-GB" sz="2400" dirty="0">
              <a:latin typeface="Times New Roman" panose="02020603050405020304" pitchFamily="18" charset="0"/>
              <a:cs typeface="Times New Roman" panose="02020603050405020304" pitchFamily="18" charset="0"/>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700807"/>
            <a:ext cx="3456384" cy="4893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3496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latin typeface="Times New Roman" panose="02020603050405020304" pitchFamily="18" charset="0"/>
                <a:cs typeface="Times New Roman" panose="02020603050405020304" pitchFamily="18" charset="0"/>
              </a:rPr>
              <a:t>CONCLUSION</a:t>
            </a:r>
            <a:endParaRPr lang="en-GB" b="1"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23528" y="1484784"/>
            <a:ext cx="4968552" cy="5262979"/>
          </a:xfrm>
          <a:prstGeom prst="rect">
            <a:avLst/>
          </a:prstGeom>
          <a:solidFill>
            <a:schemeClr val="accent5">
              <a:lumMod val="40000"/>
              <a:lumOff val="60000"/>
            </a:schemeClr>
          </a:solidFill>
        </p:spPr>
        <p:txBody>
          <a:bodyPr wrap="square" rtlCol="0">
            <a:spAutoFit/>
          </a:bodyPr>
          <a:lstStyle/>
          <a:p>
            <a:pPr marL="285750" indent="-285750">
              <a:buFont typeface="Wingdings" panose="05000000000000000000" pitchFamily="2" charset="2"/>
              <a:buChar char="v"/>
            </a:pPr>
            <a:r>
              <a:rPr lang="en-GB" sz="2400" dirty="0" smtClean="0">
                <a:latin typeface="Times New Roman" panose="02020603050405020304" pitchFamily="18" charset="0"/>
                <a:cs typeface="Times New Roman" panose="02020603050405020304" pitchFamily="18" charset="0"/>
              </a:rPr>
              <a:t>Disabled people have to be treated with a lot of care.</a:t>
            </a:r>
            <a:endParaRPr lang="en-GB"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GB" sz="2400" dirty="0" smtClean="0">
                <a:latin typeface="Times New Roman" panose="02020603050405020304" pitchFamily="18" charset="0"/>
                <a:cs typeface="Times New Roman" panose="02020603050405020304" pitchFamily="18" charset="0"/>
              </a:rPr>
              <a:t>Special need tutors should be taught about the process of finding out how eligible the children were.</a:t>
            </a:r>
          </a:p>
          <a:p>
            <a:pPr marL="285750" indent="-285750">
              <a:buFont typeface="Wingdings" panose="05000000000000000000" pitchFamily="2" charset="2"/>
              <a:buChar char="v"/>
            </a:pPr>
            <a:r>
              <a:rPr lang="en-GB" sz="2400" dirty="0" smtClean="0">
                <a:latin typeface="Times New Roman" panose="02020603050405020304" pitchFamily="18" charset="0"/>
                <a:cs typeface="Times New Roman" panose="02020603050405020304" pitchFamily="18" charset="0"/>
              </a:rPr>
              <a:t>Disabilities do not render children incapable of carrying out different activities.</a:t>
            </a:r>
          </a:p>
          <a:p>
            <a:pPr marL="285750" indent="-285750">
              <a:buFont typeface="Wingdings" panose="05000000000000000000" pitchFamily="2" charset="2"/>
              <a:buChar char="v"/>
            </a:pPr>
            <a:r>
              <a:rPr lang="en-GB" sz="2400" dirty="0" smtClean="0">
                <a:latin typeface="Times New Roman" panose="02020603050405020304" pitchFamily="18" charset="0"/>
                <a:cs typeface="Times New Roman" panose="02020603050405020304" pitchFamily="18" charset="0"/>
              </a:rPr>
              <a:t>MTSS and RTI are the approaches that are used to evaluate the needs that the children have.</a:t>
            </a:r>
          </a:p>
          <a:p>
            <a:pPr marL="285750" indent="-285750">
              <a:buFont typeface="Wingdings" panose="05000000000000000000" pitchFamily="2" charset="2"/>
              <a:buChar char="v"/>
            </a:pPr>
            <a:r>
              <a:rPr lang="en-GB" sz="2400" dirty="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These were the most appropriate techniques in evaluating the need for social education. </a:t>
            </a:r>
            <a:endParaRPr lang="en-GB" sz="2400" dirty="0">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484783"/>
            <a:ext cx="3456384" cy="5262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0002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latin typeface="Times New Roman" panose="02020603050405020304" pitchFamily="18" charset="0"/>
                <a:cs typeface="Times New Roman" panose="02020603050405020304" pitchFamily="18" charset="0"/>
              </a:rPr>
              <a:t>REFERRENCES</a:t>
            </a:r>
            <a:endParaRPr lang="en-GB" b="1"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51520" y="1412776"/>
            <a:ext cx="8712968" cy="4093428"/>
          </a:xfrm>
          <a:prstGeom prst="rect">
            <a:avLst/>
          </a:prstGeom>
          <a:solidFill>
            <a:schemeClr val="accent5">
              <a:lumMod val="40000"/>
              <a:lumOff val="60000"/>
            </a:schemeClr>
          </a:solidFill>
        </p:spPr>
        <p:txBody>
          <a:bodyPr wrap="square" rtlCol="0">
            <a:spAutoFit/>
          </a:bodyPr>
          <a:lstStyle/>
          <a:p>
            <a:pPr marL="285750" indent="-285750">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Cipriano, C., &amp; Barnes, T. N. (2021). The observation of special education classrooms by school personnel. </a:t>
            </a:r>
            <a:r>
              <a:rPr lang="en-GB" sz="2000" i="1" dirty="0">
                <a:latin typeface="Times New Roman" panose="02020603050405020304" pitchFamily="18" charset="0"/>
                <a:cs typeface="Times New Roman" panose="02020603050405020304" pitchFamily="18" charset="0"/>
              </a:rPr>
              <a:t>Learning Environments Research</a:t>
            </a:r>
            <a:r>
              <a:rPr lang="en-GB" sz="2000" dirty="0">
                <a:latin typeface="Times New Roman" panose="02020603050405020304" pitchFamily="18" charset="0"/>
                <a:cs typeface="Times New Roman" panose="02020603050405020304" pitchFamily="18" charset="0"/>
              </a:rPr>
              <a:t>, 1-19</a:t>
            </a:r>
            <a:r>
              <a:rPr lang="en-GB" sz="2000"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v"/>
            </a:pPr>
            <a:r>
              <a:rPr lang="en-GB" sz="2000" dirty="0" smtClean="0">
                <a:latin typeface="Times New Roman" panose="02020603050405020304" pitchFamily="18" charset="0"/>
                <a:cs typeface="Times New Roman" panose="02020603050405020304" pitchFamily="18" charset="0"/>
              </a:rPr>
              <a:t>Fleming</a:t>
            </a:r>
            <a:r>
              <a:rPr lang="en-GB" sz="2000" dirty="0">
                <a:latin typeface="Times New Roman" panose="02020603050405020304" pitchFamily="18" charset="0"/>
                <a:cs typeface="Times New Roman" panose="02020603050405020304" pitchFamily="18" charset="0"/>
              </a:rPr>
              <a:t>, J. I., &amp; Cook, B. G. (2021). Open access in special education: A review of journal and publisher policies. </a:t>
            </a:r>
            <a:r>
              <a:rPr lang="en-GB" sz="2000" i="1" dirty="0">
                <a:latin typeface="Times New Roman" panose="02020603050405020304" pitchFamily="18" charset="0"/>
                <a:cs typeface="Times New Roman" panose="02020603050405020304" pitchFamily="18" charset="0"/>
              </a:rPr>
              <a:t>Remedial and Special Education</a:t>
            </a:r>
            <a:r>
              <a:rPr lang="en-GB" sz="2000" dirty="0">
                <a:latin typeface="Times New Roman" panose="02020603050405020304" pitchFamily="18" charset="0"/>
                <a:cs typeface="Times New Roman" panose="02020603050405020304" pitchFamily="18" charset="0"/>
              </a:rPr>
              <a:t>, 0741932521996461</a:t>
            </a:r>
            <a:r>
              <a:rPr lang="en-GB" sz="2000"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v"/>
            </a:pPr>
            <a:r>
              <a:rPr lang="en-GB" sz="2000" dirty="0" smtClean="0">
                <a:latin typeface="Times New Roman" panose="02020603050405020304" pitchFamily="18" charset="0"/>
                <a:cs typeface="Times New Roman" panose="02020603050405020304" pitchFamily="18" charset="0"/>
              </a:rPr>
              <a:t>Johnsen</a:t>
            </a:r>
            <a:r>
              <a:rPr lang="en-GB" sz="2000" dirty="0">
                <a:latin typeface="Times New Roman" panose="02020603050405020304" pitchFamily="18" charset="0"/>
                <a:cs typeface="Times New Roman" panose="02020603050405020304" pitchFamily="18" charset="0"/>
              </a:rPr>
              <a:t>, B., Čehić, I., Cvitković, D., Dizdarević, A., Hadžić, S., Igrić, L., ... &amp; Zečić, S. (2021). Research project preparation within education and special needs education</a:t>
            </a:r>
            <a:r>
              <a:rPr lang="en-GB" sz="2000"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Lockwood, A. B., Farmer, R. L., Bohan, K. J., Winans, S., &amp; Sealander, K. (2021). Academic achievement test use and assessment practices: A national survey of special education administrators. </a:t>
            </a:r>
            <a:r>
              <a:rPr lang="en-GB" sz="2000" i="1" dirty="0">
                <a:latin typeface="Times New Roman" panose="02020603050405020304" pitchFamily="18" charset="0"/>
                <a:cs typeface="Times New Roman" panose="02020603050405020304" pitchFamily="18" charset="0"/>
              </a:rPr>
              <a:t>Journal of Psychoeducational Assessment</a:t>
            </a:r>
            <a:r>
              <a:rPr lang="en-GB" sz="2000" dirty="0">
                <a:latin typeface="Times New Roman" panose="02020603050405020304" pitchFamily="18" charset="0"/>
                <a:cs typeface="Times New Roman" panose="02020603050405020304" pitchFamily="18" charset="0"/>
              </a:rPr>
              <a:t>, </a:t>
            </a:r>
            <a:r>
              <a:rPr lang="en-GB" sz="2000" i="1" dirty="0">
                <a:latin typeface="Times New Roman" panose="02020603050405020304" pitchFamily="18" charset="0"/>
                <a:cs typeface="Times New Roman" panose="02020603050405020304" pitchFamily="18" charset="0"/>
              </a:rPr>
              <a:t>39</a:t>
            </a:r>
            <a:r>
              <a:rPr lang="en-GB" sz="2000" dirty="0">
                <a:latin typeface="Times New Roman" panose="02020603050405020304" pitchFamily="18" charset="0"/>
                <a:cs typeface="Times New Roman" panose="02020603050405020304" pitchFamily="18" charset="0"/>
              </a:rPr>
              <a:t>(4), 436-451</a:t>
            </a:r>
            <a:r>
              <a:rPr lang="en-GB" sz="2000"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v"/>
            </a:pPr>
            <a:endParaRPr lang="en-GB" sz="2000" dirty="0">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5229200"/>
            <a:ext cx="7488832"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3372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TotalTime>
  <Words>775</Words>
  <Application>Microsoft Office PowerPoint</Application>
  <PresentationFormat>On-screen Show (4:3)</PresentationFormat>
  <Paragraphs>65</Paragraphs>
  <Slides>10</Slides>
  <Notes>6</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SPECIAL NEEDS AND DISABILITIES</vt:lpstr>
      <vt:lpstr>INTRODUCTION </vt:lpstr>
      <vt:lpstr>IDENTIFICATION OF INDIVIDUALS LIVING WITH DISABIITIES</vt:lpstr>
      <vt:lpstr>RESPONSE TO INTERVENTION </vt:lpstr>
      <vt:lpstr>Multi-Tiered System of Supports (MTSS)</vt:lpstr>
      <vt:lpstr>REFERRAL OF DISABLED CHILDREN</vt:lpstr>
      <vt:lpstr>ELIGIBILITY FOR INDIVIDUALS WITH DISABILITIES</vt:lpstr>
      <vt:lpstr>CONCLUSION</vt:lpstr>
      <vt:lpstr>REFERRENCES</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21</cp:revision>
  <dcterms:created xsi:type="dcterms:W3CDTF">2021-06-04T14:08:17Z</dcterms:created>
  <dcterms:modified xsi:type="dcterms:W3CDTF">2021-06-04T19:48:41Z</dcterms:modified>
</cp:coreProperties>
</file>